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1" r:id="rId14"/>
    <p:sldId id="282" r:id="rId15"/>
    <p:sldId id="268" r:id="rId16"/>
    <p:sldId id="269" r:id="rId17"/>
    <p:sldId id="284" r:id="rId18"/>
    <p:sldId id="28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81C452B-B5A0-63D1-E0CF-0F2DC5AABC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C8624EA-0B1B-CE29-1869-87AE154957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2F411A31-B410-6B7A-2050-BE19376F718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7DA87BE1-E016-6CC2-5CA3-1047EF193B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79AF66D9-6A0F-E3F7-CF2D-ED0B567F533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059DD7B2-8E19-31D4-F8B8-4F3611DC0C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F1589-5D27-4802-9D57-78BE9DF677B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35A4D3-EAE2-E976-5F42-F2469325F4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E4AEE-6E43-4F22-96D2-36E6E054C58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1920A19-176D-055C-6A65-7C3EDBDF05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EEBB29E-1076-6E3D-F6F0-FAB5EFC3C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98E377-68D1-70CD-701B-9A40225789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661B7-71A3-48D8-A60E-4AD69811DFC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AA74540A-6B00-62B8-EFAD-94B3ED840D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87F31F4-E364-3110-4433-87BDC6516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5264A1-496A-7E71-E26B-AAAE7393A5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F9B12D-C96F-469A-A27F-A6C15ABAD3CC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5068DCE0-0FC2-A57E-D94B-BF4895536D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60B0AFC-3FAF-D5EE-20AB-7E975E89F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160879-CEA2-1B07-5DD8-3724F5943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D6089-32A3-4FC8-9FF1-22712C519EEB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84849255-1BF4-0131-1CE8-F90182A166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207B5F7-76BC-F37F-5C5D-A88FA4FDC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8C9CD1-124E-7990-F7C7-B23603F10D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9CC64-FA95-4999-AAD4-DA712EAA8650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DAAF400A-7E95-F347-D3E6-35162F95BB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F8F605A-45EF-269D-8027-6EAE3163E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1C3E70-7928-3109-F09D-3F81B8F58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DF5E8-6E2E-4131-9862-18AC61501C30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B518AA37-8D66-7BFC-2600-5036FDC177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C1A3336-32C9-39E3-5E66-17415CCFC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F97B9F-0229-A759-82CC-D061543151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9AA0D-4678-47EB-9A8C-6ED05162EBB8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1BFAB8B5-2220-D0AF-3D0A-E94F90B3C3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E234CA2-0B69-2777-9AFD-53FB24EFD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80E429-C322-E09C-F14C-C13A410CF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D31B1-080C-4A83-B32F-1C12556E435D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520E69A4-8326-DA0E-F5CC-A96A1A0045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4E98CBA-87F9-2967-6B5B-CF8D81A91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A3D1BC-F4C5-D5A7-6E1F-A447135A5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AA27E-D2EF-47C0-B058-05D4BA3AB30D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F6B52740-04E4-BAA1-E6E6-B640699EF6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FC21004-DFCB-6C12-123D-F836310F0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DB8588-9064-3181-0A26-B9C1264A7E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A7551-6235-4BAD-B7CA-AE9C8FA08C55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2127D1CA-D5F8-B026-AF6F-270850F350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7AD1F8D9-4762-CFE9-9CAB-C0FE69A67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3197E5-E241-B245-BC79-5CF285F09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8C1A8-A8F6-43DB-8BFE-72B4E351F56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F6998D46-1CF4-5263-522A-7DA501ACF5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E6C351F-8D28-E17B-142B-D288B07D8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D15831-FBCE-941F-AB2A-B69D0D2E31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E5B53-99CF-4BF0-B2BD-5EB1FECC020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0C4A44B-1702-1E36-A2C9-88F54BD424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1AC7C56-D462-D9BE-5787-9EFD4B842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6405F5-D95C-517A-24D7-F8954E4D82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A2D0D-856F-435F-821A-7AC43DA3E71A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5BDECC5A-FBF4-6D7C-F608-E78E9B21B8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11B6DE9-08CC-BDDC-F79E-E52AB72A8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930F95-1C94-75DD-2D11-67AF78E4EC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713E5-B0C6-435F-B9A9-078E0D051ED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3BC2EC4-50F9-BF67-BE2A-B64F1820F0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107BA80-77E3-B7C9-3930-40E437117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CF97BA-0C98-43AC-3AEC-9FC5FC1B0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A93CC8-CD86-428B-A9F1-4A570B93619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50EF7B10-8EE3-B1E0-C86B-48C95F714B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72DA61F-8668-9BE6-B7DF-56345C395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64812A-1121-DCD8-3120-59EF5531D4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5D3D7-7000-40B9-8AA9-FDBDF1DF27F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CAA340EC-3A43-D2B5-79DF-7C2D60F7F0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ED28A32-E259-ABFC-08E0-00C38CD62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89C311-AEFF-2721-71EC-4C531F177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9B8E3-B32C-4C9C-ADC0-517E4EF9E9F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FEBFCE64-838E-3DBB-F560-19FA0631BA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1A67449-BD6F-B027-E83F-4958C3D34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E3FD6D-8CC7-CC8E-838A-768F225D7D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FC3AD-7701-4F39-9345-B684AC412E4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1EBE2887-F85E-3C3D-7B9E-9AB38A2EAE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ED44CBA-B64B-E946-9B12-4DA5B20ED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BFFEAD46-F983-F4F7-A95B-7090CAA0126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3" name="Rectangle 3">
              <a:extLst>
                <a:ext uri="{FF2B5EF4-FFF2-40B4-BE49-F238E27FC236}">
                  <a16:creationId xmlns:a16="http://schemas.microsoft.com/office/drawing/2014/main" id="{748DDEBE-6DF7-0BE4-9C49-86F0A3501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124" name="Group 4">
              <a:extLst>
                <a:ext uri="{FF2B5EF4-FFF2-40B4-BE49-F238E27FC236}">
                  <a16:creationId xmlns:a16="http://schemas.microsoft.com/office/drawing/2014/main" id="{4173E046-46C0-38B0-89D7-F9789437272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5" name="Rectangle 5">
                <a:extLst>
                  <a:ext uri="{FF2B5EF4-FFF2-40B4-BE49-F238E27FC236}">
                    <a16:creationId xmlns:a16="http://schemas.microsoft.com/office/drawing/2014/main" id="{DDCD1C11-491C-3F6B-6A68-17B2EC25CBF5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6" name="Rectangle 6">
                <a:extLst>
                  <a:ext uri="{FF2B5EF4-FFF2-40B4-BE49-F238E27FC236}">
                    <a16:creationId xmlns:a16="http://schemas.microsoft.com/office/drawing/2014/main" id="{7A7F62E1-4271-8070-31C9-A81006392A9A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7" name="Line 7">
                <a:extLst>
                  <a:ext uri="{FF2B5EF4-FFF2-40B4-BE49-F238E27FC236}">
                    <a16:creationId xmlns:a16="http://schemas.microsoft.com/office/drawing/2014/main" id="{1E0A0303-911D-9E27-178D-C7F15A7B7E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28" name="Group 8">
              <a:extLst>
                <a:ext uri="{FF2B5EF4-FFF2-40B4-BE49-F238E27FC236}">
                  <a16:creationId xmlns:a16="http://schemas.microsoft.com/office/drawing/2014/main" id="{545BD603-113A-D388-E728-1DBBD84768A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9" name="Rectangle 9">
                <a:extLst>
                  <a:ext uri="{FF2B5EF4-FFF2-40B4-BE49-F238E27FC236}">
                    <a16:creationId xmlns:a16="http://schemas.microsoft.com/office/drawing/2014/main" id="{E60F6A19-B088-C8C6-5F63-AD5552B1D3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0" name="Line 10">
                <a:extLst>
                  <a:ext uri="{FF2B5EF4-FFF2-40B4-BE49-F238E27FC236}">
                    <a16:creationId xmlns:a16="http://schemas.microsoft.com/office/drawing/2014/main" id="{9D810FFC-DDC8-F0D1-EE62-7FD68DED4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31" name="Rectangle 11">
            <a:extLst>
              <a:ext uri="{FF2B5EF4-FFF2-40B4-BE49-F238E27FC236}">
                <a16:creationId xmlns:a16="http://schemas.microsoft.com/office/drawing/2014/main" id="{A6122038-39B3-E21F-418E-C61A4A58CD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2601BB52-E041-70A2-7807-7F1B9E3430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FB9CA620-6F09-B669-EF90-8DB7301C15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09083D43-6E59-5CD9-7194-5BF8A86ACB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60A11DDB-D229-72C3-B101-D492767CAA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FDD30E-814E-4376-B6DF-60D8D587A2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2827-3F55-0A31-0718-800010F60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68E5D-728D-2634-DB82-5E649FC7E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8EC9E-028E-7EA3-0752-D90F80D9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3DFF-D29D-8F17-0205-90110AC2D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BB28F-F94E-90F3-0DF7-0E96D718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001B-C3B3-4A76-9EAE-5DA48A6BB9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2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20E93D-4C57-4E05-6A40-DA0EBDB58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20F69-92D0-9C91-C7B0-7540B5D9A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07E91-7880-0EDC-DC62-E2458E51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DF2DD-B28B-7220-6F2E-9CCA0E36C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DCB16-382A-6BCC-AB6D-4A54549E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B28A2-E07D-41DE-976F-D9873694C1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18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A6265-5AEE-790F-DF63-CF1CCC7D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297DF-EA8A-4C2E-1509-6385CF5A8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86EB0-CA06-4EBC-8A2D-E47B00737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266FC-232B-590C-4116-C712248B3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D905A-8708-7B91-D908-33782D304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DD587-F53B-4F4E-9E7A-976A67FB1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70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209A5-5D11-F46D-4FDF-A242701D8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551AB-CA7C-376C-F8BB-70F2BFD2B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DE5B2-5053-616A-3111-9771D554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B2B67-EF71-BFAB-CFBC-3DE1080E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36134-7C58-66B9-1518-F0ED4499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7763F-CEB7-49D1-8437-6D71BD5D2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56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CACE0-6CBB-D70E-E0AC-7C593519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CC540-0A4F-CA99-DDB3-2AD125734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107BB-8E02-90AA-24D0-1A4796905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61895-C3EB-0BEA-ACA0-C7F9E55F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44470-CB32-22EF-2AE0-FC042F9A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7AB29-B5F0-BD0E-A1EF-97AA7C46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97262-F439-4B43-B418-FD70CAE7E1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04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28BA7-0A73-B843-1BD6-BAD9B949B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42225-9008-DA88-21D6-360CD747C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E5464-EFC9-C158-1E29-3F6182A09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61A08-B46E-37EF-4489-EF4EFB7A4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7CA8D-1346-FE53-7BB8-E4DD19AAE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FA73DE-EF6B-263D-0742-D84DA51B2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9937F0-4204-BD3B-1ACD-FC8A10BE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E494D0-126F-3154-65CB-E249491D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D8993-C3CC-49B5-A070-5D71E44A9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85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26B3-A080-0F54-18E9-14D6BC73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28B8F-D35B-989C-3522-258E8D11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70C38-F3E7-03D0-59FE-FEC27FB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D8974-53D0-3994-2335-17CCAE9D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7423-6A10-4988-85E9-92D50040C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53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AA50D7-4825-3D7B-380E-6A4FCD6F3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06A96-118B-1CB8-4A93-73FB8628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36CB1-EAD9-13CA-0C11-589C68F54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185F9-1198-4EAD-8C98-F3F56E667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06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B401-C82E-5FDC-8E08-C43F4B24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86197-080D-A5E1-D90B-C1358907A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E2574-C8FD-6358-C0BF-50370813E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9FF92-014A-598F-90CA-DA484F1DC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9062E-86AD-5AF2-63C4-E50E1B58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EA855-07DF-6B1F-26EB-18BE622B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2C809-89E7-4706-B146-C3FE92CDA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04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A854-C8C8-F533-4F5B-6F20F427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E0C03-5048-DE2C-49B0-FBDF5F723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5F7ED-C0E5-34B0-951C-319E9640E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A3087-CE54-0230-5E3B-B0314F58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47927-661E-7FD6-CE74-9394A08A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D5A69-C960-A322-2E23-96D352F8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4986B-3EC0-440B-890B-E5CF6F09AC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47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9F6B2DD5-31D6-793F-B92E-DB6C18792FC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3A2FABF1-D971-DA51-CA24-55D4D3092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00" name="Group 4">
              <a:extLst>
                <a:ext uri="{FF2B5EF4-FFF2-40B4-BE49-F238E27FC236}">
                  <a16:creationId xmlns:a16="http://schemas.microsoft.com/office/drawing/2014/main" id="{0DB7B38A-1F64-8B36-0B9C-69D19C215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>
                <a:extLst>
                  <a:ext uri="{FF2B5EF4-FFF2-40B4-BE49-F238E27FC236}">
                    <a16:creationId xmlns:a16="http://schemas.microsoft.com/office/drawing/2014/main" id="{44F4D6DD-4DFE-CCCE-E6FF-B3B1D3673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2" name="Line 6">
                <a:extLst>
                  <a:ext uri="{FF2B5EF4-FFF2-40B4-BE49-F238E27FC236}">
                    <a16:creationId xmlns:a16="http://schemas.microsoft.com/office/drawing/2014/main" id="{39491ED1-74DB-267E-DACF-9A18D33BCB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103" name="Rectangle 7">
            <a:extLst>
              <a:ext uri="{FF2B5EF4-FFF2-40B4-BE49-F238E27FC236}">
                <a16:creationId xmlns:a16="http://schemas.microsoft.com/office/drawing/2014/main" id="{E3BB2BD3-4D85-2646-2308-4382F3ECF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99A43FA3-717D-0687-C3B5-03990716C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42DFCCDC-59D4-7599-F845-E4CAD16CC4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4B8FD3B-664B-15B8-660F-4BE82C8BC8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B907F17E-4EC5-88DC-0CAA-7F5AE92190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5DBBD7C-6F9D-456D-A88F-432DEEEB66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74E07A11-9CE4-82C2-8304-319015ADB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421F8A2-80EE-FF16-CAB9-312C59C22C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10000" b="1"/>
              <a:t>SATs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D1BE216-CBFD-468A-E07E-33E755AC28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6500" b="1"/>
              <a:t>Writing Paper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5A7B3A3-4539-36E4-6083-56BECDD73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Structures: Endings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C6D9F40-A589-D2B4-B0AF-901D950D2A4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600" b="1"/>
              <a:t>DO…</a:t>
            </a:r>
            <a:endParaRPr lang="en-US" altLang="en-US" sz="3600" b="1"/>
          </a:p>
          <a:p>
            <a:pPr>
              <a:lnSpc>
                <a:spcPct val="90000"/>
              </a:lnSpc>
            </a:pPr>
            <a:r>
              <a:rPr lang="en-US" altLang="en-US" sz="3200"/>
              <a:t>Sum up your ideas,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/>
          </a:p>
          <a:p>
            <a:pPr>
              <a:lnSpc>
                <a:spcPct val="90000"/>
              </a:lnSpc>
            </a:pPr>
            <a:r>
              <a:rPr lang="en-US" altLang="en-US" sz="3200"/>
              <a:t>End confidently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/>
          </a:p>
          <a:p>
            <a:pPr>
              <a:lnSpc>
                <a:spcPct val="90000"/>
              </a:lnSpc>
            </a:pPr>
            <a:r>
              <a:rPr lang="en-US" altLang="en-US" sz="3200"/>
              <a:t>Make your ending striking and give it impact	    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1377829A-038C-6FDE-E00E-494360D8A9F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200" b="1"/>
              <a:t>DON’T…</a:t>
            </a:r>
            <a:endParaRPr lang="en-US" altLang="en-US" sz="3200" b="1"/>
          </a:p>
          <a:p>
            <a:pPr>
              <a:lnSpc>
                <a:spcPct val="90000"/>
              </a:lnSpc>
            </a:pPr>
            <a:r>
              <a:rPr lang="en-US" altLang="en-US" sz="2600"/>
              <a:t>Leave it hanging the reader needs to make up their mind about things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/>
              <a:t>Fizzle out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/>
              <a:t>End with death and destruction or   	         ‘then I woke up’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74416C1-53E4-F78E-3AF0-96092C3C9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500" b="1"/>
              <a:t>Paragraphs:</a:t>
            </a:r>
            <a:endParaRPr lang="en-US" altLang="en-US" sz="5500" b="1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6C07CE8-66B8-C4E6-11CF-20DE307D6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New paragraph</a:t>
            </a:r>
            <a:r>
              <a:rPr lang="en-US" altLang="en-US" sz="3600"/>
              <a:t> - each time you start a </a:t>
            </a:r>
            <a:r>
              <a:rPr lang="en-US" altLang="en-US" sz="3600" b="1" i="1"/>
              <a:t>new topic</a:t>
            </a:r>
            <a:r>
              <a:rPr lang="en-US" altLang="en-US" sz="3600"/>
              <a:t> in or when a </a:t>
            </a:r>
            <a:r>
              <a:rPr lang="en-US" altLang="en-US" sz="3600" b="1" i="1"/>
              <a:t>new speaker</a:t>
            </a:r>
            <a:r>
              <a:rPr lang="en-US" altLang="en-US" sz="3600"/>
              <a:t> says something.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  <a:p>
            <a:r>
              <a:rPr lang="en-GB" altLang="en-US" sz="3600"/>
              <a:t>Vary your sentence length</a:t>
            </a:r>
            <a:endParaRPr lang="en-US" altLang="en-US" sz="3600"/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570D5D8-8825-569B-8213-2B74B80E6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 b="1"/>
              <a:t>Sentences:</a:t>
            </a:r>
            <a:endParaRPr lang="en-US" altLang="en-US" sz="6000" b="1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8E0AEA3-7098-09B3-F28A-8BFF3A5B4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Simple sentences: </a:t>
            </a:r>
            <a:r>
              <a:rPr lang="en-GB" altLang="en-US"/>
              <a:t>subject  object  verb</a:t>
            </a:r>
            <a:endParaRPr lang="en-US" altLang="en-US"/>
          </a:p>
          <a:p>
            <a:r>
              <a:rPr lang="en-US" altLang="en-US" b="1"/>
              <a:t>E.g. </a:t>
            </a:r>
            <a:r>
              <a:rPr lang="en-US" altLang="en-US"/>
              <a:t>The boys walked down the road.</a:t>
            </a:r>
          </a:p>
          <a:p>
            <a:r>
              <a:rPr lang="en-US" altLang="en-US" b="1"/>
              <a:t>Used to:</a:t>
            </a:r>
          </a:p>
          <a:p>
            <a:pPr lvl="1"/>
            <a:r>
              <a:rPr lang="en-US" altLang="en-US"/>
              <a:t>keep things </a:t>
            </a:r>
            <a:r>
              <a:rPr lang="en-US" altLang="en-US" b="1"/>
              <a:t>simple</a:t>
            </a:r>
            <a:r>
              <a:rPr lang="en-US" altLang="en-US"/>
              <a:t>, especially for a young audience. </a:t>
            </a:r>
          </a:p>
          <a:p>
            <a:pPr lvl="1"/>
            <a:r>
              <a:rPr lang="en-US" altLang="en-US"/>
              <a:t>make points </a:t>
            </a:r>
            <a:r>
              <a:rPr lang="en-US" altLang="en-US" b="1"/>
              <a:t>clear</a:t>
            </a:r>
            <a:r>
              <a:rPr lang="en-US" altLang="en-US"/>
              <a:t> in instructions, information or explanations. </a:t>
            </a:r>
          </a:p>
          <a:p>
            <a:pPr lvl="1"/>
            <a:r>
              <a:rPr lang="en-US" altLang="en-US"/>
              <a:t>create </a:t>
            </a:r>
            <a:r>
              <a:rPr lang="en-US" altLang="en-US" b="1"/>
              <a:t>drama</a:t>
            </a:r>
            <a:r>
              <a:rPr lang="en-US" altLang="en-US"/>
              <a:t>, </a:t>
            </a:r>
            <a:r>
              <a:rPr lang="en-US" altLang="en-US" b="1"/>
              <a:t>tension</a:t>
            </a:r>
            <a:r>
              <a:rPr lang="en-US" altLang="en-US"/>
              <a:t> or a </a:t>
            </a:r>
            <a:r>
              <a:rPr lang="en-US" altLang="en-US" b="1"/>
              <a:t>fast pace</a:t>
            </a:r>
            <a:r>
              <a:rPr lang="en-US" altLang="en-US"/>
              <a:t> in descriptive or persuasive writing. </a:t>
            </a:r>
          </a:p>
          <a:p>
            <a:endParaRPr lang="en-US" altLang="en-US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BB42328-1B73-6CCE-DC4A-F3AC4F612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/>
              <a:t>Sentences: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A852573-5809-0EAA-CF62-5E4AD5F68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b="1"/>
              <a:t>Compound sentences: </a:t>
            </a:r>
            <a:r>
              <a:rPr lang="en-US" altLang="en-US" sz="3200"/>
              <a:t>two simple sentences connected by </a:t>
            </a:r>
            <a:r>
              <a:rPr lang="en-US" altLang="en-US" sz="3200" b="1"/>
              <a:t>and, but, so, because</a:t>
            </a:r>
          </a:p>
          <a:p>
            <a:r>
              <a:rPr lang="en-US" altLang="en-US" sz="3200" b="1"/>
              <a:t>E.g. </a:t>
            </a:r>
            <a:r>
              <a:rPr lang="en-US" altLang="en-US" sz="3200"/>
              <a:t>The boys walked down the road </a:t>
            </a:r>
            <a:r>
              <a:rPr lang="en-US" altLang="en-US" sz="3200" b="1"/>
              <a:t>and</a:t>
            </a:r>
            <a:r>
              <a:rPr lang="en-US" altLang="en-US" sz="3200"/>
              <a:t> their parents waved from the house. </a:t>
            </a:r>
          </a:p>
          <a:p>
            <a:r>
              <a:rPr lang="en-US" altLang="en-US" sz="3200"/>
              <a:t>Advantage:</a:t>
            </a:r>
          </a:p>
          <a:p>
            <a:pPr lvl="1"/>
            <a:r>
              <a:rPr lang="en-US" altLang="en-US" sz="3200"/>
              <a:t> they allow you to build more detail into your writing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7C0AEC3-A6ED-3E0D-B6BF-ECD36AFBC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/>
              <a:t>Sentences: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E7D46EC-EC95-7D16-3EA2-51DC82B9F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300" b="1"/>
              <a:t>Complex sentences: </a:t>
            </a:r>
            <a:r>
              <a:rPr lang="en-US" altLang="en-US" sz="3300"/>
              <a:t>main clause (simple sentence) and subordinate clause (doesn’t make sense on its own)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300"/>
          </a:p>
          <a:p>
            <a:r>
              <a:rPr lang="en-US" altLang="en-US" sz="3300"/>
              <a:t>The boys walked quickly down the road, feeling a little nervous because today was their first exam. </a:t>
            </a:r>
          </a:p>
          <a:p>
            <a:endParaRPr lang="en-US" altLang="en-US" sz="33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5B4FD6E-5BC8-C207-38E5-66E94DD06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500" b="1"/>
              <a:t>Connectives:</a:t>
            </a:r>
            <a:endParaRPr lang="en-US" altLang="en-US" sz="5500" b="1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364CC21-79CF-7B53-F14F-EC3333B81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/>
              <a:t>Adding: </a:t>
            </a:r>
            <a:r>
              <a:rPr lang="en-GB" altLang="en-US"/>
              <a:t>and, also, as well as, too</a:t>
            </a:r>
          </a:p>
          <a:p>
            <a:pPr>
              <a:lnSpc>
                <a:spcPct val="90000"/>
              </a:lnSpc>
            </a:pPr>
            <a:r>
              <a:rPr lang="en-GB" altLang="en-US" b="1"/>
              <a:t>Sequencing:</a:t>
            </a:r>
            <a:r>
              <a:rPr lang="en-GB" altLang="en-US"/>
              <a:t> next, then, first second third, 	   	                 finally, after</a:t>
            </a:r>
          </a:p>
          <a:p>
            <a:pPr>
              <a:lnSpc>
                <a:spcPct val="90000"/>
              </a:lnSpc>
            </a:pPr>
            <a:r>
              <a:rPr lang="en-GB" altLang="en-US" b="1"/>
              <a:t>Cause and effect: </a:t>
            </a:r>
            <a:r>
              <a:rPr lang="en-GB" altLang="en-US"/>
              <a:t>because, so, therefore</a:t>
            </a:r>
          </a:p>
          <a:p>
            <a:pPr>
              <a:lnSpc>
                <a:spcPct val="90000"/>
              </a:lnSpc>
            </a:pPr>
            <a:r>
              <a:rPr lang="en-GB" altLang="en-US" b="1"/>
              <a:t>Qualifying:</a:t>
            </a:r>
            <a:r>
              <a:rPr lang="en-GB" altLang="en-US"/>
              <a:t> however, although, unless, 	 		     except, if, as long as, yet</a:t>
            </a:r>
          </a:p>
          <a:p>
            <a:pPr>
              <a:lnSpc>
                <a:spcPct val="90000"/>
              </a:lnSpc>
            </a:pPr>
            <a:r>
              <a:rPr lang="en-GB" altLang="en-US" b="1"/>
              <a:t>Illustrating: </a:t>
            </a:r>
            <a:r>
              <a:rPr lang="en-GB" altLang="en-US"/>
              <a:t>for example, such as, for 	 		               instance</a:t>
            </a:r>
          </a:p>
          <a:p>
            <a:pPr>
              <a:lnSpc>
                <a:spcPct val="90000"/>
              </a:lnSpc>
            </a:pPr>
            <a:r>
              <a:rPr lang="en-GB" altLang="en-US" b="1"/>
              <a:t>Contrasting: </a:t>
            </a:r>
            <a:r>
              <a:rPr lang="en-GB" altLang="en-US"/>
              <a:t>whereas, instead of, 	 		                 alternatively</a:t>
            </a: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D49B5FA7-8C48-2F31-AEDB-C3199E8B4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500" b="1"/>
              <a:t>Tone:</a:t>
            </a:r>
            <a:endParaRPr lang="en-US" altLang="en-US" sz="5500" b="1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16FD626-1095-3EA0-A411-E5E371B425B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3000" b="1"/>
              <a:t>Formal Tones</a:t>
            </a:r>
          </a:p>
          <a:p>
            <a:r>
              <a:rPr lang="en-US" altLang="en-US" sz="2400" b="1"/>
              <a:t>Formal – </a:t>
            </a:r>
            <a:r>
              <a:rPr lang="en-US" altLang="en-US" sz="2400"/>
              <a:t>if you don’t know your reader and/or they’re older than you.</a:t>
            </a:r>
          </a:p>
          <a:p>
            <a:pPr lvl="1"/>
            <a:r>
              <a:rPr lang="en-US" altLang="en-US" sz="2200" b="1"/>
              <a:t>Speech to school governors</a:t>
            </a:r>
            <a:r>
              <a:rPr lang="en-US" altLang="en-US" sz="2200"/>
              <a:t> – formal</a:t>
            </a:r>
          </a:p>
          <a:p>
            <a:pPr lvl="1"/>
            <a:r>
              <a:rPr lang="en-US" altLang="en-US" sz="2200" b="1"/>
              <a:t>Letter to a shop manager</a:t>
            </a:r>
            <a:r>
              <a:rPr lang="en-US" altLang="en-US" sz="2200"/>
              <a:t> – formal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b="1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6C202112-D35D-7AFB-E43F-0FEB0BA1FED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3000" b="1"/>
              <a:t>Informal Tones</a:t>
            </a:r>
          </a:p>
          <a:p>
            <a:r>
              <a:rPr lang="en-US" altLang="en-US" sz="2400" b="1"/>
              <a:t>Informal – </a:t>
            </a:r>
            <a:r>
              <a:rPr lang="en-US" altLang="en-US" sz="2400"/>
              <a:t>if you know your reader well and/or you’re the same age</a:t>
            </a:r>
          </a:p>
          <a:p>
            <a:pPr lvl="1"/>
            <a:r>
              <a:rPr lang="en-US" altLang="en-US" sz="2200" b="1"/>
              <a:t>Speech to your year group – </a:t>
            </a:r>
            <a:r>
              <a:rPr lang="en-US" altLang="en-US" sz="2200"/>
              <a:t>lively and informal </a:t>
            </a:r>
          </a:p>
          <a:p>
            <a:pPr lvl="1"/>
            <a:r>
              <a:rPr lang="en-US" altLang="en-US" sz="2200" b="1"/>
              <a:t>Advice for a friend</a:t>
            </a:r>
            <a:r>
              <a:rPr lang="en-US" altLang="en-US" sz="2200"/>
              <a:t> – informal </a:t>
            </a:r>
            <a:endParaRPr lang="en-US" altLang="en-US" sz="2200" b="1"/>
          </a:p>
          <a:p>
            <a:pPr>
              <a:buFont typeface="Wingdings" panose="05000000000000000000" pitchFamily="2" charset="2"/>
              <a:buNone/>
            </a:pPr>
            <a:endParaRPr lang="en-US" altLang="en-US" sz="24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0143138-A84A-330C-95BC-489A023C5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And Finally:</a:t>
            </a:r>
            <a:endParaRPr lang="en-US" altLang="en-US" b="1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67BAB9E-993B-2956-BC29-5F3D04D59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GB" altLang="en-US" sz="500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Don’t panic!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Do your best!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and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sz="5000"/>
              <a:t>Good luck!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5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838119C3-7C2A-39C1-5C3D-AD8885D8B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7B8D7EB-DAC6-461F-47EE-3BCC01689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500" b="1"/>
              <a:t>Let’s Look At: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7E81AD5-3274-3418-428E-59EEE5F96C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/>
              <a:t>Planning</a:t>
            </a:r>
          </a:p>
          <a:p>
            <a:r>
              <a:rPr lang="en-US" altLang="en-US" sz="4000"/>
              <a:t>Paragraphs and Structure</a:t>
            </a:r>
          </a:p>
          <a:p>
            <a:r>
              <a:rPr lang="en-US" altLang="en-US" sz="4000"/>
              <a:t>Sentences and Punctuation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D88A947-3B3B-5CB4-E833-480680DB8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500" b="1"/>
              <a:t>Planning: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09CFFA3-9B74-7EC9-001A-87A8AB1DEA8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3200"/>
              <a:t>Long Writing Task:</a:t>
            </a:r>
          </a:p>
          <a:p>
            <a:pPr lvl="1"/>
            <a:r>
              <a:rPr lang="en-US" altLang="en-US" sz="3200"/>
              <a:t>Plan – 15 mins</a:t>
            </a:r>
          </a:p>
          <a:p>
            <a:pPr lvl="1"/>
            <a:r>
              <a:rPr lang="en-US" altLang="en-US" sz="3200"/>
              <a:t>Write – 25 mins</a:t>
            </a:r>
          </a:p>
          <a:p>
            <a:pPr lvl="1"/>
            <a:r>
              <a:rPr lang="en-US" altLang="en-US" sz="3200"/>
              <a:t>Check – 5 mins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7965829-F085-435C-6736-CD16623A9EF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3200"/>
              <a:t>Short Writing Task:</a:t>
            </a:r>
          </a:p>
          <a:p>
            <a:pPr lvl="1"/>
            <a:r>
              <a:rPr lang="en-US" altLang="en-US" sz="3200"/>
              <a:t>Plan – 10 mins</a:t>
            </a:r>
          </a:p>
          <a:p>
            <a:pPr lvl="1"/>
            <a:r>
              <a:rPr lang="en-US" altLang="en-US" sz="3200"/>
              <a:t>Write – 15 mins</a:t>
            </a:r>
          </a:p>
          <a:p>
            <a:pPr lvl="1"/>
            <a:r>
              <a:rPr lang="en-US" altLang="en-US" sz="3200"/>
              <a:t>Check – 5 mins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3D88FF6-1758-3507-0277-9A1B462B3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 b="1"/>
              <a:t>Text Types – A Reminder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6B42A34-3D03-891B-E505-77450054F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Persuasive letter</a:t>
            </a:r>
          </a:p>
          <a:p>
            <a:r>
              <a:rPr lang="en-US" altLang="en-US"/>
              <a:t>Imaginary newspaper report</a:t>
            </a:r>
          </a:p>
          <a:p>
            <a:r>
              <a:rPr lang="en-US" altLang="en-US"/>
              <a:t>Description of a person, a place, or, event</a:t>
            </a:r>
          </a:p>
          <a:p>
            <a:r>
              <a:rPr lang="en-US" altLang="en-US"/>
              <a:t>Magazine article to give advice</a:t>
            </a:r>
          </a:p>
          <a:p>
            <a:r>
              <a:rPr lang="en-US" altLang="en-US"/>
              <a:t>Informative letter</a:t>
            </a:r>
          </a:p>
          <a:p>
            <a:r>
              <a:rPr lang="en-US" altLang="en-US"/>
              <a:t>Review of film or story</a:t>
            </a:r>
          </a:p>
          <a:p>
            <a:r>
              <a:rPr lang="en-US" altLang="en-US"/>
              <a:t>Analysis or commentary about a subject</a:t>
            </a:r>
          </a:p>
          <a:p>
            <a:r>
              <a:rPr lang="en-US" altLang="en-US"/>
              <a:t>Report giving to sides of an argument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A26C20F-BD10-5802-B5F1-558CCDFC2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5500" b="1"/>
              <a:t>P F A (FAP)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BE67782-5082-BB9C-218A-54D1B7C93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/>
              <a:t>A.K.A – Purpose, Form, Audience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/>
          </a:p>
          <a:p>
            <a:r>
              <a:rPr lang="en-US" altLang="en-US" sz="3200"/>
              <a:t>Purpose</a:t>
            </a:r>
            <a:r>
              <a:rPr lang="en-US" altLang="en-US"/>
              <a:t> – why was it written?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 sz="3200"/>
              <a:t>Form</a:t>
            </a:r>
            <a:r>
              <a:rPr lang="en-US" altLang="en-US"/>
              <a:t> – what type of text is it?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 sz="3200"/>
              <a:t>Audience</a:t>
            </a:r>
            <a:r>
              <a:rPr lang="en-US" altLang="en-US"/>
              <a:t> – who was it written for?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0AB1D70-8F5E-8237-7D56-284ECE593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 b="1"/>
              <a:t>Planning Techniques: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8077392-0E44-01FE-C0AE-454EB9BAF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/>
              <a:t>Firstly – </a:t>
            </a:r>
            <a:r>
              <a:rPr lang="en-US" altLang="en-US"/>
              <a:t>READ the question.  Make sure     		you know what the question is 		         asking 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Secondly – </a:t>
            </a:r>
            <a:r>
              <a:rPr lang="en-US" altLang="en-US"/>
              <a:t>Circle/underline/highlight key     		       words.  This will help you focus.</a:t>
            </a:r>
            <a:endParaRPr lang="en-US" altLang="en-US" sz="3200"/>
          </a:p>
          <a:p>
            <a:pPr>
              <a:lnSpc>
                <a:spcPct val="90000"/>
              </a:lnSpc>
            </a:pPr>
            <a:r>
              <a:rPr lang="en-US" altLang="en-US" sz="3200"/>
              <a:t>Thirdly – </a:t>
            </a:r>
            <a:r>
              <a:rPr lang="en-US" altLang="en-US"/>
              <a:t>Jot down what you think the PFA     		  are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Finally – </a:t>
            </a:r>
            <a:r>
              <a:rPr lang="en-US" altLang="en-US"/>
              <a:t>Plan, you are focused and 			          understand exactly what you’ve got    	          to do</a:t>
            </a:r>
            <a:endParaRPr lang="en-US" altLang="en-US"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9976DDE-D864-B51F-160D-0C1EBE295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 b="1"/>
              <a:t>Structure and Paragraphs: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2A8B22F-A5C3-B994-A5A1-E068E3063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This could be make or break</a:t>
            </a:r>
          </a:p>
          <a:p>
            <a:r>
              <a:rPr lang="en-US" altLang="en-US" sz="3600"/>
              <a:t>Imagine your work is a building</a:t>
            </a:r>
          </a:p>
          <a:p>
            <a:r>
              <a:rPr lang="en-US" altLang="en-US" sz="3600"/>
              <a:t>Buildings need:</a:t>
            </a:r>
          </a:p>
          <a:p>
            <a:pPr lvl="2"/>
            <a:r>
              <a:rPr lang="en-US" altLang="en-US" sz="3600"/>
              <a:t>Firm foundations</a:t>
            </a:r>
          </a:p>
          <a:p>
            <a:pPr lvl="2"/>
            <a:r>
              <a:rPr lang="en-US" altLang="en-US" sz="3600"/>
              <a:t>Strong girders</a:t>
            </a:r>
          </a:p>
          <a:p>
            <a:r>
              <a:rPr lang="en-US" altLang="en-US" sz="3600"/>
              <a:t>Without these things, they will COLLAPSE</a:t>
            </a:r>
          </a:p>
          <a:p>
            <a:endParaRPr lang="en-US" altLang="en-US" sz="3600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0DE5CA0-E185-3032-479C-8F95B82559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Structures: Beginnings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845F213-3223-CD93-54F2-74FAE3F2E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Examiner: set the scene and create interest, if 		   you do this you will achieve most 		   marks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 b="1"/>
              <a:t>DO</a:t>
            </a:r>
            <a:r>
              <a:rPr lang="en-US" altLang="en-US"/>
              <a:t> – </a:t>
            </a:r>
            <a:r>
              <a:rPr lang="en-US" altLang="en-US" b="1" i="1"/>
              <a:t>‘Have you ever wondered how many 	      	    people use Campsall Park?’</a:t>
            </a:r>
          </a:p>
          <a:p>
            <a:r>
              <a:rPr lang="en-US" altLang="en-US" b="1"/>
              <a:t>DON’T</a:t>
            </a:r>
            <a:r>
              <a:rPr lang="en-US" altLang="en-US"/>
              <a:t> – </a:t>
            </a:r>
            <a:r>
              <a:rPr lang="en-US" altLang="en-US" b="1" i="1"/>
              <a:t>‘The subject I am going to write 		          about is blah, blah, blah.’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EF4A44C-98BC-1C2F-843F-7F7A520F7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Structures: Middles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7AB5EF4-C797-B185-7826-56FB30D73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400"/>
              <a:t>Middle section needs 3-5 paragraphs</a:t>
            </a:r>
          </a:p>
          <a:p>
            <a:r>
              <a:rPr lang="en-US" altLang="en-US" sz="3400"/>
              <a:t>Develop ideas that you included on planning sheet</a:t>
            </a:r>
          </a:p>
          <a:p>
            <a:r>
              <a:rPr lang="en-US" altLang="en-US" sz="3400"/>
              <a:t>Start a new paragraph when you start a new point</a:t>
            </a:r>
          </a:p>
          <a:p>
            <a:r>
              <a:rPr lang="en-US" altLang="en-US" sz="3400"/>
              <a:t>In the question there may be prompts suggesting what you can include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267</TotalTime>
  <Words>807</Words>
  <Application>Microsoft Office PowerPoint</Application>
  <PresentationFormat>On-screen Show (4:3)</PresentationFormat>
  <Paragraphs>133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Layers</vt:lpstr>
      <vt:lpstr>SATs</vt:lpstr>
      <vt:lpstr>Let’s Look At:</vt:lpstr>
      <vt:lpstr>Planning:</vt:lpstr>
      <vt:lpstr>Text Types – A Reminder</vt:lpstr>
      <vt:lpstr>P F A (FAP)</vt:lpstr>
      <vt:lpstr>Planning Techniques:</vt:lpstr>
      <vt:lpstr>Structure and Paragraphs:</vt:lpstr>
      <vt:lpstr>Structures: Beginnings</vt:lpstr>
      <vt:lpstr>Structures: Middles</vt:lpstr>
      <vt:lpstr>Structures: Endings</vt:lpstr>
      <vt:lpstr>Paragraphs:</vt:lpstr>
      <vt:lpstr>Sentences:</vt:lpstr>
      <vt:lpstr>Sentences:</vt:lpstr>
      <vt:lpstr>Sentences:</vt:lpstr>
      <vt:lpstr>Connectives:</vt:lpstr>
      <vt:lpstr>Tone:</vt:lpstr>
      <vt:lpstr>And Finally:</vt:lpstr>
      <vt:lpstr>PowerPoint Presentation</vt:lpstr>
    </vt:vector>
  </TitlesOfParts>
  <Company>campsmount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SATs Revision</dc:title>
  <dc:creator>al</dc:creator>
  <cp:lastModifiedBy>Nayan GRIFFITHS</cp:lastModifiedBy>
  <cp:revision>13</cp:revision>
  <dcterms:created xsi:type="dcterms:W3CDTF">2005-04-18T10:16:58Z</dcterms:created>
  <dcterms:modified xsi:type="dcterms:W3CDTF">2023-03-21T15:26:58Z</dcterms:modified>
</cp:coreProperties>
</file>